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2" r:id="rId2"/>
    <p:sldId id="263" r:id="rId3"/>
    <p:sldId id="264" r:id="rId4"/>
    <p:sldId id="265" r:id="rId5"/>
    <p:sldId id="266" r:id="rId6"/>
    <p:sldId id="270" r:id="rId7"/>
    <p:sldId id="256" r:id="rId8"/>
    <p:sldId id="257" r:id="rId9"/>
    <p:sldId id="258" r:id="rId10"/>
    <p:sldId id="259" r:id="rId11"/>
    <p:sldId id="260" r:id="rId12"/>
    <p:sldId id="261" r:id="rId13"/>
    <p:sldId id="267" r:id="rId14"/>
    <p:sldId id="268"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D9F02E-39D8-46B1-BA5E-E9114E2219BB}" type="datetimeFigureOut">
              <a:rPr lang="en-US" smtClean="0"/>
              <a:t>21-Feb-23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2DC8F4A8-036D-4CD0-AAB4-AC2095A362A3}" type="slidenum">
              <a:rPr lang="en-US" smtClean="0"/>
              <a:t>‹#›</a:t>
            </a:fld>
            <a:endParaRPr lang="en-US"/>
          </a:p>
        </p:txBody>
      </p:sp>
    </p:spTree>
    <p:extLst>
      <p:ext uri="{BB962C8B-B14F-4D97-AF65-F5344CB8AC3E}">
        <p14:creationId xmlns:p14="http://schemas.microsoft.com/office/powerpoint/2010/main" val="1982173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D9F02E-39D8-46B1-BA5E-E9114E2219BB}" type="datetimeFigureOut">
              <a:rPr lang="en-US" smtClean="0"/>
              <a:t>21-Feb-23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8F4A8-036D-4CD0-AAB4-AC2095A362A3}" type="slidenum">
              <a:rPr lang="en-US" smtClean="0"/>
              <a:t>‹#›</a:t>
            </a:fld>
            <a:endParaRPr lang="en-US"/>
          </a:p>
        </p:txBody>
      </p:sp>
    </p:spTree>
    <p:extLst>
      <p:ext uri="{BB962C8B-B14F-4D97-AF65-F5344CB8AC3E}">
        <p14:creationId xmlns:p14="http://schemas.microsoft.com/office/powerpoint/2010/main" val="3290946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D9F02E-39D8-46B1-BA5E-E9114E2219BB}" type="datetimeFigureOut">
              <a:rPr lang="en-US" smtClean="0"/>
              <a:t>21-Feb-23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F4A8-036D-4CD0-AAB4-AC2095A362A3}" type="slidenum">
              <a:rPr lang="en-US" smtClean="0"/>
              <a:t>‹#›</a:t>
            </a:fld>
            <a:endParaRPr lang="en-US"/>
          </a:p>
        </p:txBody>
      </p:sp>
    </p:spTree>
    <p:extLst>
      <p:ext uri="{BB962C8B-B14F-4D97-AF65-F5344CB8AC3E}">
        <p14:creationId xmlns:p14="http://schemas.microsoft.com/office/powerpoint/2010/main" val="2638902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D9F02E-39D8-46B1-BA5E-E9114E2219BB}" type="datetimeFigureOut">
              <a:rPr lang="en-US" smtClean="0"/>
              <a:t>21-Feb-23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F4A8-036D-4CD0-AAB4-AC2095A362A3}" type="slidenum">
              <a:rPr lang="en-US" smtClean="0"/>
              <a:t>‹#›</a:t>
            </a:fld>
            <a:endParaRPr lang="en-US"/>
          </a:p>
        </p:txBody>
      </p:sp>
    </p:spTree>
    <p:extLst>
      <p:ext uri="{BB962C8B-B14F-4D97-AF65-F5344CB8AC3E}">
        <p14:creationId xmlns:p14="http://schemas.microsoft.com/office/powerpoint/2010/main" val="819243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D9F02E-39D8-46B1-BA5E-E9114E2219BB}" type="datetimeFigureOut">
              <a:rPr lang="en-US" smtClean="0"/>
              <a:t>21-Feb-23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F4A8-036D-4CD0-AAB4-AC2095A362A3}" type="slidenum">
              <a:rPr lang="en-US" smtClean="0"/>
              <a:t>‹#›</a:t>
            </a:fld>
            <a:endParaRPr lang="en-US"/>
          </a:p>
        </p:txBody>
      </p:sp>
    </p:spTree>
    <p:extLst>
      <p:ext uri="{BB962C8B-B14F-4D97-AF65-F5344CB8AC3E}">
        <p14:creationId xmlns:p14="http://schemas.microsoft.com/office/powerpoint/2010/main" val="1333162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D9F02E-39D8-46B1-BA5E-E9114E2219BB}" type="datetimeFigureOut">
              <a:rPr lang="en-US" smtClean="0"/>
              <a:t>21-Feb-23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F4A8-036D-4CD0-AAB4-AC2095A362A3}" type="slidenum">
              <a:rPr lang="en-US" smtClean="0"/>
              <a:t>‹#›</a:t>
            </a:fld>
            <a:endParaRPr lang="en-US"/>
          </a:p>
        </p:txBody>
      </p:sp>
    </p:spTree>
    <p:extLst>
      <p:ext uri="{BB962C8B-B14F-4D97-AF65-F5344CB8AC3E}">
        <p14:creationId xmlns:p14="http://schemas.microsoft.com/office/powerpoint/2010/main" val="36172531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D9F02E-39D8-46B1-BA5E-E9114E2219BB}" type="datetimeFigureOut">
              <a:rPr lang="en-US" smtClean="0"/>
              <a:t>21-Feb-23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F4A8-036D-4CD0-AAB4-AC2095A362A3}" type="slidenum">
              <a:rPr lang="en-US" smtClean="0"/>
              <a:t>‹#›</a:t>
            </a:fld>
            <a:endParaRPr lang="en-US"/>
          </a:p>
        </p:txBody>
      </p:sp>
    </p:spTree>
    <p:extLst>
      <p:ext uri="{BB962C8B-B14F-4D97-AF65-F5344CB8AC3E}">
        <p14:creationId xmlns:p14="http://schemas.microsoft.com/office/powerpoint/2010/main" val="42567838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D9F02E-39D8-46B1-BA5E-E9114E2219BB}" type="datetimeFigureOut">
              <a:rPr lang="en-US" smtClean="0"/>
              <a:t>21-Feb-23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F4A8-036D-4CD0-AAB4-AC2095A362A3}" type="slidenum">
              <a:rPr lang="en-US" smtClean="0"/>
              <a:t>‹#›</a:t>
            </a:fld>
            <a:endParaRPr lang="en-US"/>
          </a:p>
        </p:txBody>
      </p:sp>
    </p:spTree>
    <p:extLst>
      <p:ext uri="{BB962C8B-B14F-4D97-AF65-F5344CB8AC3E}">
        <p14:creationId xmlns:p14="http://schemas.microsoft.com/office/powerpoint/2010/main" val="20292733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D9F02E-39D8-46B1-BA5E-E9114E2219BB}" type="datetimeFigureOut">
              <a:rPr lang="en-US" smtClean="0"/>
              <a:t>21-Feb-23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F4A8-036D-4CD0-AAB4-AC2095A362A3}" type="slidenum">
              <a:rPr lang="en-US" smtClean="0"/>
              <a:t>‹#›</a:t>
            </a:fld>
            <a:endParaRPr lang="en-US"/>
          </a:p>
        </p:txBody>
      </p:sp>
    </p:spTree>
    <p:extLst>
      <p:ext uri="{BB962C8B-B14F-4D97-AF65-F5344CB8AC3E}">
        <p14:creationId xmlns:p14="http://schemas.microsoft.com/office/powerpoint/2010/main" val="249259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D9F02E-39D8-46B1-BA5E-E9114E2219BB}" type="datetimeFigureOut">
              <a:rPr lang="en-US" smtClean="0"/>
              <a:t>21-Feb-23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2DC8F4A8-036D-4CD0-AAB4-AC2095A362A3}" type="slidenum">
              <a:rPr lang="en-US" smtClean="0"/>
              <a:t>‹#›</a:t>
            </a:fld>
            <a:endParaRPr lang="en-US"/>
          </a:p>
        </p:txBody>
      </p:sp>
    </p:spTree>
    <p:extLst>
      <p:ext uri="{BB962C8B-B14F-4D97-AF65-F5344CB8AC3E}">
        <p14:creationId xmlns:p14="http://schemas.microsoft.com/office/powerpoint/2010/main" val="3857351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D9F02E-39D8-46B1-BA5E-E9114E2219BB}" type="datetimeFigureOut">
              <a:rPr lang="en-US" smtClean="0"/>
              <a:t>21-Feb-23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8F4A8-036D-4CD0-AAB4-AC2095A362A3}" type="slidenum">
              <a:rPr lang="en-US" smtClean="0"/>
              <a:t>‹#›</a:t>
            </a:fld>
            <a:endParaRPr lang="en-US"/>
          </a:p>
        </p:txBody>
      </p:sp>
    </p:spTree>
    <p:extLst>
      <p:ext uri="{BB962C8B-B14F-4D97-AF65-F5344CB8AC3E}">
        <p14:creationId xmlns:p14="http://schemas.microsoft.com/office/powerpoint/2010/main" val="3209002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D9F02E-39D8-46B1-BA5E-E9114E2219BB}" type="datetimeFigureOut">
              <a:rPr lang="en-US" smtClean="0"/>
              <a:t>21-Feb-23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8F4A8-036D-4CD0-AAB4-AC2095A362A3}" type="slidenum">
              <a:rPr lang="en-US" smtClean="0"/>
              <a:t>‹#›</a:t>
            </a:fld>
            <a:endParaRPr lang="en-US"/>
          </a:p>
        </p:txBody>
      </p:sp>
    </p:spTree>
    <p:extLst>
      <p:ext uri="{BB962C8B-B14F-4D97-AF65-F5344CB8AC3E}">
        <p14:creationId xmlns:p14="http://schemas.microsoft.com/office/powerpoint/2010/main" val="608081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D9F02E-39D8-46B1-BA5E-E9114E2219BB}" type="datetimeFigureOut">
              <a:rPr lang="en-US" smtClean="0"/>
              <a:t>21-Feb-23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C8F4A8-036D-4CD0-AAB4-AC2095A362A3}" type="slidenum">
              <a:rPr lang="en-US" smtClean="0"/>
              <a:t>‹#›</a:t>
            </a:fld>
            <a:endParaRPr lang="en-US"/>
          </a:p>
        </p:txBody>
      </p:sp>
    </p:spTree>
    <p:extLst>
      <p:ext uri="{BB962C8B-B14F-4D97-AF65-F5344CB8AC3E}">
        <p14:creationId xmlns:p14="http://schemas.microsoft.com/office/powerpoint/2010/main" val="1221773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D9F02E-39D8-46B1-BA5E-E9114E2219BB}" type="datetimeFigureOut">
              <a:rPr lang="en-US" smtClean="0"/>
              <a:t>21-Feb-23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C8F4A8-036D-4CD0-AAB4-AC2095A362A3}" type="slidenum">
              <a:rPr lang="en-US" smtClean="0"/>
              <a:t>‹#›</a:t>
            </a:fld>
            <a:endParaRPr lang="en-US"/>
          </a:p>
        </p:txBody>
      </p:sp>
    </p:spTree>
    <p:extLst>
      <p:ext uri="{BB962C8B-B14F-4D97-AF65-F5344CB8AC3E}">
        <p14:creationId xmlns:p14="http://schemas.microsoft.com/office/powerpoint/2010/main" val="2812116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D9F02E-39D8-46B1-BA5E-E9114E2219BB}" type="datetimeFigureOut">
              <a:rPr lang="en-US" smtClean="0"/>
              <a:t>21-Feb-23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C8F4A8-036D-4CD0-AAB4-AC2095A362A3}" type="slidenum">
              <a:rPr lang="en-US" smtClean="0"/>
              <a:t>‹#›</a:t>
            </a:fld>
            <a:endParaRPr lang="en-US"/>
          </a:p>
        </p:txBody>
      </p:sp>
    </p:spTree>
    <p:extLst>
      <p:ext uri="{BB962C8B-B14F-4D97-AF65-F5344CB8AC3E}">
        <p14:creationId xmlns:p14="http://schemas.microsoft.com/office/powerpoint/2010/main" val="4038957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D9F02E-39D8-46B1-BA5E-E9114E2219BB}" type="datetimeFigureOut">
              <a:rPr lang="en-US" smtClean="0"/>
              <a:t>21-Feb-23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8F4A8-036D-4CD0-AAB4-AC2095A362A3}" type="slidenum">
              <a:rPr lang="en-US" smtClean="0"/>
              <a:t>‹#›</a:t>
            </a:fld>
            <a:endParaRPr lang="en-US"/>
          </a:p>
        </p:txBody>
      </p:sp>
    </p:spTree>
    <p:extLst>
      <p:ext uri="{BB962C8B-B14F-4D97-AF65-F5344CB8AC3E}">
        <p14:creationId xmlns:p14="http://schemas.microsoft.com/office/powerpoint/2010/main" val="2877774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D9F02E-39D8-46B1-BA5E-E9114E2219BB}" type="datetimeFigureOut">
              <a:rPr lang="en-US" smtClean="0"/>
              <a:t>21-Feb-23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8F4A8-036D-4CD0-AAB4-AC2095A362A3}" type="slidenum">
              <a:rPr lang="en-US" smtClean="0"/>
              <a:t>‹#›</a:t>
            </a:fld>
            <a:endParaRPr lang="en-US"/>
          </a:p>
        </p:txBody>
      </p:sp>
    </p:spTree>
    <p:extLst>
      <p:ext uri="{BB962C8B-B14F-4D97-AF65-F5344CB8AC3E}">
        <p14:creationId xmlns:p14="http://schemas.microsoft.com/office/powerpoint/2010/main" val="4001495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D9F02E-39D8-46B1-BA5E-E9114E2219BB}" type="datetimeFigureOut">
              <a:rPr lang="en-US" smtClean="0"/>
              <a:t>21-Feb-23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DC8F4A8-036D-4CD0-AAB4-AC2095A362A3}" type="slidenum">
              <a:rPr lang="en-US" smtClean="0"/>
              <a:t>‹#›</a:t>
            </a:fld>
            <a:endParaRPr lang="en-US"/>
          </a:p>
        </p:txBody>
      </p:sp>
    </p:spTree>
    <p:extLst>
      <p:ext uri="{BB962C8B-B14F-4D97-AF65-F5344CB8AC3E}">
        <p14:creationId xmlns:p14="http://schemas.microsoft.com/office/powerpoint/2010/main" val="9246143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package" Target="../embeddings/Microsoft_Excel_Worksheet.xlsx"/><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package" Target="../embeddings/Microsoft_Excel_Worksheet1.xlsx"/><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E6FE-0F8A-C209-0075-2B518619344A}"/>
              </a:ext>
            </a:extLst>
          </p:cNvPr>
          <p:cNvSpPr>
            <a:spLocks noGrp="1"/>
          </p:cNvSpPr>
          <p:nvPr>
            <p:ph type="title"/>
          </p:nvPr>
        </p:nvSpPr>
        <p:spPr>
          <a:xfrm>
            <a:off x="2621902" y="408199"/>
            <a:ext cx="6468042" cy="584775"/>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fontScale="90000"/>
          </a:bodyPr>
          <a:lstStyle/>
          <a:p>
            <a:r>
              <a:rPr lang="en-US" sz="5400" dirty="0">
                <a:latin typeface="Britannic Bold" panose="020B0903060703020204" pitchFamily="34" charset="0"/>
              </a:rPr>
              <a:t>SALESFORCE ANALYSIS</a:t>
            </a:r>
          </a:p>
        </p:txBody>
      </p:sp>
      <p:sp>
        <p:nvSpPr>
          <p:cNvPr id="4" name="TextBox 3">
            <a:extLst>
              <a:ext uri="{FF2B5EF4-FFF2-40B4-BE49-F238E27FC236}">
                <a16:creationId xmlns:a16="http://schemas.microsoft.com/office/drawing/2014/main" id="{EB02AB02-97F1-4DF1-E7FF-C78E12A1A741}"/>
              </a:ext>
            </a:extLst>
          </p:cNvPr>
          <p:cNvSpPr txBox="1"/>
          <p:nvPr/>
        </p:nvSpPr>
        <p:spPr>
          <a:xfrm>
            <a:off x="2621902" y="1679511"/>
            <a:ext cx="1950098"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200" dirty="0">
                <a:latin typeface="Britannic Bold" panose="020B0903060703020204" pitchFamily="34" charset="0"/>
              </a:rPr>
              <a:t>MEMBERS</a:t>
            </a:r>
          </a:p>
        </p:txBody>
      </p:sp>
      <p:sp>
        <p:nvSpPr>
          <p:cNvPr id="5" name="TextBox 4">
            <a:extLst>
              <a:ext uri="{FF2B5EF4-FFF2-40B4-BE49-F238E27FC236}">
                <a16:creationId xmlns:a16="http://schemas.microsoft.com/office/drawing/2014/main" id="{6DCE1110-12F5-1A12-29CD-D6FC11B46CD6}"/>
              </a:ext>
            </a:extLst>
          </p:cNvPr>
          <p:cNvSpPr txBox="1"/>
          <p:nvPr/>
        </p:nvSpPr>
        <p:spPr>
          <a:xfrm>
            <a:off x="2621902" y="2264286"/>
            <a:ext cx="6559421" cy="3268652"/>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1. Mr. Swapnil </a:t>
            </a:r>
            <a:r>
              <a:rPr lang="en-US" sz="2000" dirty="0" err="1">
                <a:latin typeface="Times New Roman" panose="02020603050405020304" pitchFamily="18" charset="0"/>
                <a:cs typeface="Times New Roman" panose="02020603050405020304" pitchFamily="18" charset="0"/>
              </a:rPr>
              <a:t>Achyutrao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Pagore</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2. Mr. Krishna </a:t>
            </a:r>
            <a:r>
              <a:rPr lang="en-US" sz="2000" dirty="0" err="1">
                <a:latin typeface="Times New Roman" panose="02020603050405020304" pitchFamily="18" charset="0"/>
                <a:cs typeface="Times New Roman" panose="02020603050405020304" pitchFamily="18" charset="0"/>
              </a:rPr>
              <a:t>Vithal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Aher</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3. Mr. Thote Harshal Dattatray</a:t>
            </a:r>
          </a:p>
          <a:p>
            <a:pPr algn="just">
              <a:lnSpc>
                <a:spcPct val="150000"/>
              </a:lnSpc>
            </a:pPr>
            <a:r>
              <a:rPr lang="en-US" sz="2000" dirty="0">
                <a:latin typeface="Times New Roman" panose="02020603050405020304" pitchFamily="18" charset="0"/>
                <a:cs typeface="Times New Roman" panose="02020603050405020304" pitchFamily="18" charset="0"/>
              </a:rPr>
              <a:t>4. Mr. Sanket Deepak </a:t>
            </a:r>
            <a:r>
              <a:rPr lang="en-US" sz="2000" dirty="0" err="1">
                <a:latin typeface="Times New Roman" panose="02020603050405020304" pitchFamily="18" charset="0"/>
                <a:cs typeface="Times New Roman" panose="02020603050405020304" pitchFamily="18" charset="0"/>
              </a:rPr>
              <a:t>Taskar</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5. Ms. Aditi </a:t>
            </a:r>
            <a:r>
              <a:rPr lang="en-US" sz="2000" dirty="0" err="1">
                <a:latin typeface="Times New Roman" panose="02020603050405020304" pitchFamily="18" charset="0"/>
                <a:cs typeface="Times New Roman" panose="02020603050405020304" pitchFamily="18" charset="0"/>
              </a:rPr>
              <a:t>Nimje</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6. Miss </a:t>
            </a:r>
            <a:r>
              <a:rPr lang="en-US" sz="2000" dirty="0" err="1">
                <a:latin typeface="Times New Roman" panose="02020603050405020304" pitchFamily="18" charset="0"/>
                <a:cs typeface="Times New Roman" panose="02020603050405020304" pitchFamily="18" charset="0"/>
              </a:rPr>
              <a:t>Livea</a:t>
            </a:r>
            <a:r>
              <a:rPr lang="en-US" sz="2000" dirty="0">
                <a:latin typeface="Times New Roman" panose="02020603050405020304" pitchFamily="18" charset="0"/>
                <a:cs typeface="Times New Roman" panose="02020603050405020304" pitchFamily="18" charset="0"/>
              </a:rPr>
              <a:t> Nora Mathias</a:t>
            </a:r>
          </a:p>
          <a:p>
            <a:pPr algn="just">
              <a:lnSpc>
                <a:spcPct val="150000"/>
              </a:lnSpc>
            </a:pPr>
            <a:r>
              <a:rPr lang="en-US" sz="2000" dirty="0">
                <a:latin typeface="Times New Roman" panose="02020603050405020304" pitchFamily="18" charset="0"/>
                <a:cs typeface="Times New Roman" panose="02020603050405020304" pitchFamily="18" charset="0"/>
              </a:rPr>
              <a:t>7. Miss Rashmi Hasmukh Rathod</a:t>
            </a:r>
          </a:p>
        </p:txBody>
      </p:sp>
      <p:sp>
        <p:nvSpPr>
          <p:cNvPr id="6" name="TextBox 5">
            <a:extLst>
              <a:ext uri="{FF2B5EF4-FFF2-40B4-BE49-F238E27FC236}">
                <a16:creationId xmlns:a16="http://schemas.microsoft.com/office/drawing/2014/main" id="{B549D6BB-4383-29EA-1C21-35D340E5FF61}"/>
              </a:ext>
            </a:extLst>
          </p:cNvPr>
          <p:cNvSpPr txBox="1"/>
          <p:nvPr/>
        </p:nvSpPr>
        <p:spPr>
          <a:xfrm>
            <a:off x="5701004" y="5988136"/>
            <a:ext cx="6029128" cy="461665"/>
          </a:xfrm>
          <a:prstGeom prst="rect">
            <a:avLst/>
          </a:prstGeom>
          <a:noFill/>
        </p:spPr>
        <p:txBody>
          <a:bodyPr wrap="square" rtlCol="0">
            <a:spAutoFit/>
          </a:bodyPr>
          <a:lstStyle/>
          <a:p>
            <a:r>
              <a:rPr lang="en-US" sz="2400" dirty="0">
                <a:latin typeface="Britannic Bold" panose="020B0903060703020204" pitchFamily="34" charset="0"/>
              </a:rPr>
              <a:t>Under the guidance of </a:t>
            </a:r>
            <a:r>
              <a:rPr lang="en-US" sz="2400" dirty="0">
                <a:latin typeface="Britannic Bold" panose="020B0903060703020204" pitchFamily="34" charset="0"/>
                <a:cs typeface="Times New Roman" panose="02020603050405020304" pitchFamily="18" charset="0"/>
              </a:rPr>
              <a:t>Mr. </a:t>
            </a:r>
            <a:r>
              <a:rPr lang="en-US" sz="2400" i="0" dirty="0" err="1">
                <a:effectLst/>
                <a:latin typeface="Britannic Bold" panose="020B0903060703020204" pitchFamily="34" charset="0"/>
                <a:cs typeface="Times New Roman" panose="02020603050405020304" pitchFamily="18" charset="0"/>
              </a:rPr>
              <a:t>Mahendra</a:t>
            </a:r>
            <a:r>
              <a:rPr lang="en-US" sz="2400" i="0" dirty="0">
                <a:effectLst/>
                <a:latin typeface="Britannic Bold" panose="020B0903060703020204" pitchFamily="34" charset="0"/>
                <a:cs typeface="Times New Roman" panose="02020603050405020304" pitchFamily="18" charset="0"/>
              </a:rPr>
              <a:t> Singh</a:t>
            </a:r>
            <a:endParaRPr lang="en-US" sz="2400" dirty="0">
              <a:latin typeface="Britannic Bold" panose="020B0903060703020204" pitchFamily="34" charset="0"/>
              <a:cs typeface="Times New Roman" panose="02020603050405020304" pitchFamily="18" charset="0"/>
            </a:endParaRPr>
          </a:p>
        </p:txBody>
      </p:sp>
    </p:spTree>
    <p:extLst>
      <p:ext uri="{BB962C8B-B14F-4D97-AF65-F5344CB8AC3E}">
        <p14:creationId xmlns:p14="http://schemas.microsoft.com/office/powerpoint/2010/main" val="3985145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2" descr="Opportunity Dashboard">
            <a:extLst>
              <a:ext uri="{FF2B5EF4-FFF2-40B4-BE49-F238E27FC236}">
                <a16:creationId xmlns:a16="http://schemas.microsoft.com/office/drawing/2014/main" id="{E83E4E9C-A1B7-4D29-959B-B147D5C3D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417"/>
            <a:ext cx="12192000" cy="5999584"/>
          </a:xfrm>
          <a:prstGeom prst="rect">
            <a:avLst/>
          </a:prstGeom>
        </p:spPr>
      </p:pic>
      <p:sp>
        <p:nvSpPr>
          <p:cNvPr id="2" name="TextBox 1">
            <a:extLst>
              <a:ext uri="{FF2B5EF4-FFF2-40B4-BE49-F238E27FC236}">
                <a16:creationId xmlns:a16="http://schemas.microsoft.com/office/drawing/2014/main" id="{1256921F-38D8-FFD1-0C3E-C086BE9E4359}"/>
              </a:ext>
            </a:extLst>
          </p:cNvPr>
          <p:cNvSpPr txBox="1"/>
          <p:nvPr/>
        </p:nvSpPr>
        <p:spPr>
          <a:xfrm>
            <a:off x="1670177" y="210602"/>
            <a:ext cx="4497357" cy="52322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sz="2800" dirty="0">
                <a:latin typeface="Britannic Bold" panose="020B0903060703020204" pitchFamily="34" charset="0"/>
              </a:rPr>
              <a:t>OPPORTUNITY DASHBOARD</a:t>
            </a:r>
          </a:p>
        </p:txBody>
      </p:sp>
    </p:spTree>
    <p:extLst>
      <p:ext uri="{BB962C8B-B14F-4D97-AF65-F5344CB8AC3E}">
        <p14:creationId xmlns:p14="http://schemas.microsoft.com/office/powerpoint/2010/main" val="3282306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6B50CA-08FC-59D0-2C06-B899DB877B43}"/>
              </a:ext>
            </a:extLst>
          </p:cNvPr>
          <p:cNvPicPr>
            <a:picLocks noChangeAspect="1"/>
          </p:cNvPicPr>
          <p:nvPr/>
        </p:nvPicPr>
        <p:blipFill>
          <a:blip r:embed="rId2"/>
          <a:stretch>
            <a:fillRect/>
          </a:stretch>
        </p:blipFill>
        <p:spPr>
          <a:xfrm>
            <a:off x="144625" y="951722"/>
            <a:ext cx="11902750" cy="5906278"/>
          </a:xfrm>
          <a:prstGeom prst="rect">
            <a:avLst/>
          </a:prstGeom>
        </p:spPr>
      </p:pic>
      <p:sp>
        <p:nvSpPr>
          <p:cNvPr id="5" name="TextBox 4">
            <a:extLst>
              <a:ext uri="{FF2B5EF4-FFF2-40B4-BE49-F238E27FC236}">
                <a16:creationId xmlns:a16="http://schemas.microsoft.com/office/drawing/2014/main" id="{8BDFC1D2-6B0E-7F47-63EE-2E5D6E4A903F}"/>
              </a:ext>
            </a:extLst>
          </p:cNvPr>
          <p:cNvSpPr txBox="1"/>
          <p:nvPr/>
        </p:nvSpPr>
        <p:spPr>
          <a:xfrm>
            <a:off x="1698171" y="83975"/>
            <a:ext cx="2528596"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a:latin typeface="Britannic Bold" panose="020B0903060703020204" pitchFamily="34" charset="0"/>
              </a:rPr>
              <a:t>POWER BI DASHBOARD</a:t>
            </a:r>
          </a:p>
        </p:txBody>
      </p:sp>
      <p:sp>
        <p:nvSpPr>
          <p:cNvPr id="6" name="TextBox 5">
            <a:extLst>
              <a:ext uri="{FF2B5EF4-FFF2-40B4-BE49-F238E27FC236}">
                <a16:creationId xmlns:a16="http://schemas.microsoft.com/office/drawing/2014/main" id="{05A86C56-26CB-9795-80C9-E0C8A53656D1}"/>
              </a:ext>
            </a:extLst>
          </p:cNvPr>
          <p:cNvSpPr txBox="1"/>
          <p:nvPr/>
        </p:nvSpPr>
        <p:spPr>
          <a:xfrm>
            <a:off x="1707502" y="504959"/>
            <a:ext cx="2239217" cy="40011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sz="2000" dirty="0">
                <a:latin typeface="Britannic Bold" panose="020B0903060703020204" pitchFamily="34" charset="0"/>
              </a:rPr>
              <a:t>LEAD DASHBOARD</a:t>
            </a:r>
          </a:p>
        </p:txBody>
      </p:sp>
    </p:spTree>
    <p:extLst>
      <p:ext uri="{BB962C8B-B14F-4D97-AF65-F5344CB8AC3E}">
        <p14:creationId xmlns:p14="http://schemas.microsoft.com/office/powerpoint/2010/main" val="1979072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F9C75-6935-CE29-7013-11E7E2009085}"/>
              </a:ext>
            </a:extLst>
          </p:cNvPr>
          <p:cNvPicPr>
            <a:picLocks noChangeAspect="1"/>
          </p:cNvPicPr>
          <p:nvPr/>
        </p:nvPicPr>
        <p:blipFill>
          <a:blip r:embed="rId2"/>
          <a:stretch>
            <a:fillRect/>
          </a:stretch>
        </p:blipFill>
        <p:spPr>
          <a:xfrm>
            <a:off x="35443" y="755780"/>
            <a:ext cx="12156557" cy="6122273"/>
          </a:xfrm>
          <a:prstGeom prst="rect">
            <a:avLst/>
          </a:prstGeom>
        </p:spPr>
      </p:pic>
      <p:sp>
        <p:nvSpPr>
          <p:cNvPr id="4" name="TextBox 3">
            <a:extLst>
              <a:ext uri="{FF2B5EF4-FFF2-40B4-BE49-F238E27FC236}">
                <a16:creationId xmlns:a16="http://schemas.microsoft.com/office/drawing/2014/main" id="{6B1F2C1D-54EB-507B-50F2-F28890EF8C6D}"/>
              </a:ext>
            </a:extLst>
          </p:cNvPr>
          <p:cNvSpPr txBox="1"/>
          <p:nvPr/>
        </p:nvSpPr>
        <p:spPr>
          <a:xfrm>
            <a:off x="1688839" y="126626"/>
            <a:ext cx="4497357" cy="52322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sz="2800" dirty="0">
                <a:latin typeface="Britannic Bold" panose="020B0903060703020204" pitchFamily="34" charset="0"/>
              </a:rPr>
              <a:t>OPPORTUNITY DASHBOARD</a:t>
            </a:r>
          </a:p>
        </p:txBody>
      </p:sp>
    </p:spTree>
    <p:extLst>
      <p:ext uri="{BB962C8B-B14F-4D97-AF65-F5344CB8AC3E}">
        <p14:creationId xmlns:p14="http://schemas.microsoft.com/office/powerpoint/2010/main" val="1726625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A93DCC-135F-66B5-D374-265F0213CBB7}"/>
              </a:ext>
            </a:extLst>
          </p:cNvPr>
          <p:cNvSpPr txBox="1"/>
          <p:nvPr/>
        </p:nvSpPr>
        <p:spPr>
          <a:xfrm>
            <a:off x="1698171" y="186612"/>
            <a:ext cx="4935894" cy="70788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4000" dirty="0">
                <a:latin typeface="Britannic Bold" panose="020B0903060703020204" pitchFamily="34" charset="0"/>
              </a:rPr>
              <a:t>CHALLENGES FACED</a:t>
            </a:r>
          </a:p>
        </p:txBody>
      </p:sp>
      <p:sp>
        <p:nvSpPr>
          <p:cNvPr id="5" name="TextBox 4">
            <a:extLst>
              <a:ext uri="{FF2B5EF4-FFF2-40B4-BE49-F238E27FC236}">
                <a16:creationId xmlns:a16="http://schemas.microsoft.com/office/drawing/2014/main" id="{1215CB65-7A48-F100-2C7F-DE0833E03BB5}"/>
              </a:ext>
            </a:extLst>
          </p:cNvPr>
          <p:cNvSpPr txBox="1"/>
          <p:nvPr/>
        </p:nvSpPr>
        <p:spPr>
          <a:xfrm>
            <a:off x="1968759" y="1474237"/>
            <a:ext cx="9498564" cy="2126864"/>
          </a:xfrm>
          <a:prstGeom prst="rect">
            <a:avLst/>
          </a:prstGeom>
          <a:noFill/>
        </p:spPr>
        <p:txBody>
          <a:bodyPr wrap="square" rtlCol="0">
            <a:spAutoFit/>
          </a:bodyPr>
          <a:lstStyle/>
          <a:p>
            <a:pPr>
              <a:lnSpc>
                <a:spcPct val="150000"/>
              </a:lnSpc>
            </a:pPr>
            <a:r>
              <a:rPr lang="en-US" dirty="0"/>
              <a:t>• We have face the issue during importing and joining all the database in MySQL.</a:t>
            </a:r>
          </a:p>
          <a:p>
            <a:pPr marL="285750" indent="-285750">
              <a:lnSpc>
                <a:spcPct val="150000"/>
              </a:lnSpc>
              <a:buFont typeface="Arial" panose="020B0604020202020204" pitchFamily="34" charset="0"/>
              <a:buChar char="•"/>
            </a:pPr>
            <a:r>
              <a:rPr lang="en-US" dirty="0"/>
              <a:t>We made adjustments in the data types for analysis purpose.</a:t>
            </a:r>
          </a:p>
          <a:p>
            <a:pPr marL="285750" indent="-285750">
              <a:lnSpc>
                <a:spcPct val="150000"/>
              </a:lnSpc>
              <a:buFont typeface="Arial" panose="020B0604020202020204" pitchFamily="34" charset="0"/>
              <a:buChar char="•"/>
            </a:pPr>
            <a:r>
              <a:rPr lang="en-US" dirty="0"/>
              <a:t>We calculated Running total and made respective changes as per requirements.</a:t>
            </a:r>
          </a:p>
          <a:p>
            <a:pPr marL="285750" indent="-285750">
              <a:lnSpc>
                <a:spcPct val="150000"/>
              </a:lnSpc>
              <a:buFont typeface="Arial" panose="020B0604020202020204" pitchFamily="34" charset="0"/>
              <a:buChar char="•"/>
            </a:pPr>
            <a:endParaRPr lang="en-US" dirty="0"/>
          </a:p>
          <a:p>
            <a:pPr>
              <a:lnSpc>
                <a:spcPct val="150000"/>
              </a:lnSpc>
            </a:pPr>
            <a:endParaRPr lang="en-US" dirty="0"/>
          </a:p>
        </p:txBody>
      </p:sp>
    </p:spTree>
    <p:extLst>
      <p:ext uri="{BB962C8B-B14F-4D97-AF65-F5344CB8AC3E}">
        <p14:creationId xmlns:p14="http://schemas.microsoft.com/office/powerpoint/2010/main" val="1211592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A0E81A-50DE-C989-1822-72AD1BB145E9}"/>
              </a:ext>
            </a:extLst>
          </p:cNvPr>
          <p:cNvSpPr txBox="1"/>
          <p:nvPr/>
        </p:nvSpPr>
        <p:spPr>
          <a:xfrm>
            <a:off x="1700179" y="82971"/>
            <a:ext cx="2407298" cy="70788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4000" dirty="0">
                <a:latin typeface="Britannic Bold" panose="020B0903060703020204" pitchFamily="34" charset="0"/>
              </a:rPr>
              <a:t>SUMMARY</a:t>
            </a:r>
          </a:p>
        </p:txBody>
      </p:sp>
      <p:sp>
        <p:nvSpPr>
          <p:cNvPr id="2" name="TextBox 1">
            <a:extLst>
              <a:ext uri="{FF2B5EF4-FFF2-40B4-BE49-F238E27FC236}">
                <a16:creationId xmlns:a16="http://schemas.microsoft.com/office/drawing/2014/main" id="{8C119A66-BB4C-728A-3E4A-34EEC03D2C30}"/>
              </a:ext>
            </a:extLst>
          </p:cNvPr>
          <p:cNvSpPr txBox="1"/>
          <p:nvPr/>
        </p:nvSpPr>
        <p:spPr>
          <a:xfrm>
            <a:off x="1700179" y="1213646"/>
            <a:ext cx="9164920" cy="419755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We took on this duty and discovered that in 2020 we found the most converted accounts.</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 our findings in sales occupancy ,  our focus on increasing the number of clients will help the Business.</a:t>
            </a:r>
          </a:p>
          <a:p>
            <a:pPr marL="285750" indent="-285750" algn="just">
              <a:lnSpc>
                <a:spcPct val="150000"/>
              </a:lnSpc>
              <a:buFont typeface="Arial" panose="020B0604020202020204" pitchFamily="34" charset="0"/>
              <a:buChar char="•"/>
            </a:pPr>
            <a:r>
              <a:rPr lang="en-GB" sz="1800" dirty="0">
                <a:latin typeface="Times New Roman" panose="02020603050405020304" pitchFamily="18" charset="0"/>
                <a:cs typeface="Times New Roman" panose="02020603050405020304" pitchFamily="18" charset="0"/>
              </a:rPr>
              <a:t>From given dataset,  We are able to analyse that sales is increasing year by year.</a:t>
            </a:r>
          </a:p>
          <a:p>
            <a:pPr marL="285750" indent="-285750" algn="just">
              <a:lnSpc>
                <a:spcPct val="150000"/>
              </a:lnSpc>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We analyse lead by source we found insights sales have highest number of lead count and we found safety and security have highest number of lead count.</a:t>
            </a:r>
          </a:p>
          <a:p>
            <a:pPr marL="285750" indent="-285750" algn="just">
              <a:lnSpc>
                <a:spcPct val="150000"/>
              </a:lnSpc>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We found that in 2021 most active opportunity were recorded.</a:t>
            </a:r>
          </a:p>
          <a:p>
            <a:pPr marL="285750" indent="-285750" algn="just">
              <a:lnSpc>
                <a:spcPct val="150000"/>
              </a:lnSpc>
              <a:buFont typeface="Arial" panose="020B0604020202020204" pitchFamily="34" charset="0"/>
              <a:buChar char="•"/>
            </a:pPr>
            <a:endParaRPr lang="en-GB" sz="18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973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28A5D1-A4F5-702C-818B-74C641C5C782}"/>
              </a:ext>
            </a:extLst>
          </p:cNvPr>
          <p:cNvSpPr/>
          <p:nvPr/>
        </p:nvSpPr>
        <p:spPr>
          <a:xfrm>
            <a:off x="2964373" y="2705725"/>
            <a:ext cx="6263254" cy="14465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none" lIns="91440" tIns="45720" rIns="91440" bIns="45720">
            <a:spAutoFit/>
          </a:bodyPr>
          <a:lstStyle/>
          <a:p>
            <a:pPr algn="just"/>
            <a:r>
              <a:rPr lang="en-US" sz="8800" dirty="0">
                <a:ln w="0"/>
                <a:solidFill>
                  <a:schemeClr val="accent1"/>
                </a:solidFill>
                <a:effectLst>
                  <a:outerShdw blurRad="38100" dist="25400" dir="5400000" algn="ctr" rotWithShape="0">
                    <a:srgbClr val="6E747A">
                      <a:alpha val="43000"/>
                    </a:srgbClr>
                  </a:outerShdw>
                </a:effectLst>
                <a:latin typeface="Britannic Bold" panose="020B0903060703020204" pitchFamily="34" charset="0"/>
              </a:rPr>
              <a:t>THANK YOU!</a:t>
            </a:r>
            <a:endParaRPr lang="en-US" sz="8800" b="0" cap="none" spc="0" dirty="0">
              <a:ln w="0"/>
              <a:solidFill>
                <a:schemeClr val="accent1"/>
              </a:solidFill>
              <a:effectLst>
                <a:outerShdw blurRad="38100" dist="25400" dir="5400000" algn="ctr" rotWithShape="0">
                  <a:srgbClr val="6E747A">
                    <a:alpha val="43000"/>
                  </a:srgbClr>
                </a:outerShdw>
              </a:effectLst>
              <a:latin typeface="Britannic Bold" panose="020B0903060703020204" pitchFamily="34" charset="0"/>
            </a:endParaRPr>
          </a:p>
        </p:txBody>
      </p:sp>
    </p:spTree>
    <p:extLst>
      <p:ext uri="{BB962C8B-B14F-4D97-AF65-F5344CB8AC3E}">
        <p14:creationId xmlns:p14="http://schemas.microsoft.com/office/powerpoint/2010/main" val="1532791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188A2F-56DA-468E-8511-FD717C308DFC}"/>
              </a:ext>
            </a:extLst>
          </p:cNvPr>
          <p:cNvSpPr txBox="1"/>
          <p:nvPr/>
        </p:nvSpPr>
        <p:spPr>
          <a:xfrm>
            <a:off x="1847460" y="1137338"/>
            <a:ext cx="1544012"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3600" dirty="0">
                <a:latin typeface="Britannic Bold" panose="020B0903060703020204" pitchFamily="34" charset="0"/>
              </a:rPr>
              <a:t>ABOUT</a:t>
            </a:r>
          </a:p>
        </p:txBody>
      </p:sp>
      <p:sp>
        <p:nvSpPr>
          <p:cNvPr id="5" name="TextBox 4">
            <a:extLst>
              <a:ext uri="{FF2B5EF4-FFF2-40B4-BE49-F238E27FC236}">
                <a16:creationId xmlns:a16="http://schemas.microsoft.com/office/drawing/2014/main" id="{8431CCF4-11FD-946B-C500-780A4AD4CE84}"/>
              </a:ext>
            </a:extLst>
          </p:cNvPr>
          <p:cNvSpPr txBox="1"/>
          <p:nvPr/>
        </p:nvSpPr>
        <p:spPr>
          <a:xfrm>
            <a:off x="1763486" y="1968760"/>
            <a:ext cx="9843795" cy="2120068"/>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Analysis of data has become a severe concern whether it is service based business or product based business. The key to success for any kind of business is by building good relation with customer. The Customer Relationship Management has become necessary requirement as it helps in taking business driven decisions. The best solution for Customer Relationship Management is salesforce as it holds all the information regarding customers, workers, services  that has been provided in the organization.</a:t>
            </a:r>
          </a:p>
        </p:txBody>
      </p:sp>
      <p:sp>
        <p:nvSpPr>
          <p:cNvPr id="6" name="TextBox 5">
            <a:extLst>
              <a:ext uri="{FF2B5EF4-FFF2-40B4-BE49-F238E27FC236}">
                <a16:creationId xmlns:a16="http://schemas.microsoft.com/office/drawing/2014/main" id="{F3737D70-25C9-FFD8-8BA2-5159D947E1E8}"/>
              </a:ext>
            </a:extLst>
          </p:cNvPr>
          <p:cNvSpPr txBox="1"/>
          <p:nvPr/>
        </p:nvSpPr>
        <p:spPr>
          <a:xfrm>
            <a:off x="1847461" y="4420447"/>
            <a:ext cx="2360645"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600" dirty="0">
                <a:latin typeface="Britannic Bold" panose="020B0903060703020204" pitchFamily="34" charset="0"/>
              </a:rPr>
              <a:t>OBJECTIVE</a:t>
            </a:r>
          </a:p>
        </p:txBody>
      </p:sp>
      <p:sp>
        <p:nvSpPr>
          <p:cNvPr id="7" name="TextBox 6">
            <a:extLst>
              <a:ext uri="{FF2B5EF4-FFF2-40B4-BE49-F238E27FC236}">
                <a16:creationId xmlns:a16="http://schemas.microsoft.com/office/drawing/2014/main" id="{A2A5F57D-310D-25F8-A34E-2CE6FBDC7E57}"/>
              </a:ext>
            </a:extLst>
          </p:cNvPr>
          <p:cNvSpPr txBox="1"/>
          <p:nvPr/>
        </p:nvSpPr>
        <p:spPr>
          <a:xfrm>
            <a:off x="1847461" y="5067276"/>
            <a:ext cx="9759820" cy="1289071"/>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 To develop a robust and sustainable field force effectiveness analysis, so as to enable the organization to effectively pursue and achieve its business objectives.</a:t>
            </a:r>
          </a:p>
          <a:p>
            <a:pPr algn="just">
              <a:lnSpc>
                <a:spcPct val="150000"/>
              </a:lnSpc>
            </a:pP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AE82E02-BE9E-C5DC-1FE1-49FFF64CF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1224" y="396704"/>
            <a:ext cx="2962535" cy="1481268"/>
          </a:xfrm>
          <a:prstGeom prst="rect">
            <a:avLst/>
          </a:prstGeom>
        </p:spPr>
      </p:pic>
    </p:spTree>
    <p:extLst>
      <p:ext uri="{BB962C8B-B14F-4D97-AF65-F5344CB8AC3E}">
        <p14:creationId xmlns:p14="http://schemas.microsoft.com/office/powerpoint/2010/main" val="4173035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209B3D-B576-40B1-8335-238DA827F6BE}"/>
              </a:ext>
            </a:extLst>
          </p:cNvPr>
          <p:cNvSpPr txBox="1"/>
          <p:nvPr/>
        </p:nvSpPr>
        <p:spPr>
          <a:xfrm>
            <a:off x="1819471" y="214603"/>
            <a:ext cx="4618652" cy="70788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4000" dirty="0">
                <a:latin typeface="Britannic Bold" panose="020B0903060703020204" pitchFamily="34" charset="0"/>
              </a:rPr>
              <a:t>DATA INFORMATION</a:t>
            </a:r>
          </a:p>
        </p:txBody>
      </p:sp>
      <p:sp>
        <p:nvSpPr>
          <p:cNvPr id="5" name="TextBox 4">
            <a:extLst>
              <a:ext uri="{FF2B5EF4-FFF2-40B4-BE49-F238E27FC236}">
                <a16:creationId xmlns:a16="http://schemas.microsoft.com/office/drawing/2014/main" id="{D732B27B-2825-E47C-EBFD-BA13709BA634}"/>
              </a:ext>
            </a:extLst>
          </p:cNvPr>
          <p:cNvSpPr txBox="1"/>
          <p:nvPr/>
        </p:nvSpPr>
        <p:spPr>
          <a:xfrm>
            <a:off x="1819471" y="1101013"/>
            <a:ext cx="8556171" cy="390395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 have 5 datasets Account, Lead, Opportunity Product, Opportunity Table, User Table.</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Account table has 3052 rows.</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Lead table has 10000 rows.</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Opportunity Table has 4647 rows.</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Opportunity Product has 10000 rows.</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User Table has 100 rows.</a:t>
            </a:r>
          </a:p>
        </p:txBody>
      </p:sp>
    </p:spTree>
    <p:extLst>
      <p:ext uri="{BB962C8B-B14F-4D97-AF65-F5344CB8AC3E}">
        <p14:creationId xmlns:p14="http://schemas.microsoft.com/office/powerpoint/2010/main" val="1965046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8475FF-15F0-1100-8616-52DCDA1A7D52}"/>
              </a:ext>
            </a:extLst>
          </p:cNvPr>
          <p:cNvSpPr txBox="1"/>
          <p:nvPr/>
        </p:nvSpPr>
        <p:spPr>
          <a:xfrm>
            <a:off x="1894114" y="186603"/>
            <a:ext cx="4292081"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600" dirty="0">
                <a:latin typeface="Britannic Bold" panose="020B0903060703020204" pitchFamily="34" charset="0"/>
              </a:rPr>
              <a:t>DATA PROCESSING</a:t>
            </a:r>
          </a:p>
        </p:txBody>
      </p:sp>
      <p:sp>
        <p:nvSpPr>
          <p:cNvPr id="5" name="TextBox 4">
            <a:extLst>
              <a:ext uri="{FF2B5EF4-FFF2-40B4-BE49-F238E27FC236}">
                <a16:creationId xmlns:a16="http://schemas.microsoft.com/office/drawing/2014/main" id="{91D3E73D-0387-95E7-F4B4-6E9A236E4F6C}"/>
              </a:ext>
            </a:extLst>
          </p:cNvPr>
          <p:cNvSpPr txBox="1"/>
          <p:nvPr/>
        </p:nvSpPr>
        <p:spPr>
          <a:xfrm>
            <a:off x="1894114" y="1046288"/>
            <a:ext cx="9470572" cy="880369"/>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1. Data Understanding: The key to success on any data project is a thorough understanding of the data. As a result, we took the time to learn about your company's data model and domain.</a:t>
            </a:r>
          </a:p>
        </p:txBody>
      </p:sp>
      <p:sp>
        <p:nvSpPr>
          <p:cNvPr id="6" name="TextBox 5">
            <a:extLst>
              <a:ext uri="{FF2B5EF4-FFF2-40B4-BE49-F238E27FC236}">
                <a16:creationId xmlns:a16="http://schemas.microsoft.com/office/drawing/2014/main" id="{1C6418D0-BF4A-17F0-335C-9945F2A4DEAA}"/>
              </a:ext>
            </a:extLst>
          </p:cNvPr>
          <p:cNvSpPr txBox="1"/>
          <p:nvPr/>
        </p:nvSpPr>
        <p:spPr>
          <a:xfrm>
            <a:off x="1894115" y="2124118"/>
            <a:ext cx="9470571" cy="880369"/>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2. Data Cleaning: After gathering all the information about your company, we cleaned up the accessible datasets and considered what an ideal dataset for this topic would look like.</a:t>
            </a:r>
          </a:p>
        </p:txBody>
      </p:sp>
      <p:sp>
        <p:nvSpPr>
          <p:cNvPr id="7" name="TextBox 6">
            <a:extLst>
              <a:ext uri="{FF2B5EF4-FFF2-40B4-BE49-F238E27FC236}">
                <a16:creationId xmlns:a16="http://schemas.microsoft.com/office/drawing/2014/main" id="{EE637D7F-F97D-2BBC-8E6C-217449727447}"/>
              </a:ext>
            </a:extLst>
          </p:cNvPr>
          <p:cNvSpPr txBox="1"/>
          <p:nvPr/>
        </p:nvSpPr>
        <p:spPr>
          <a:xfrm>
            <a:off x="1894115" y="3148612"/>
            <a:ext cx="9470571" cy="1289071"/>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3. Data Modelling: After confirming that the data was clean for analysis, we needed to process and model it into a dataset capable of precisely answering the business questions and producing the required outcomes.</a:t>
            </a:r>
          </a:p>
        </p:txBody>
      </p:sp>
      <p:sp>
        <p:nvSpPr>
          <p:cNvPr id="8" name="TextBox 7">
            <a:extLst>
              <a:ext uri="{FF2B5EF4-FFF2-40B4-BE49-F238E27FC236}">
                <a16:creationId xmlns:a16="http://schemas.microsoft.com/office/drawing/2014/main" id="{E7A4AD13-1BAA-48A5-C00B-7875755E4C90}"/>
              </a:ext>
            </a:extLst>
          </p:cNvPr>
          <p:cNvSpPr txBox="1"/>
          <p:nvPr/>
        </p:nvSpPr>
        <p:spPr>
          <a:xfrm>
            <a:off x="1894114" y="4574426"/>
            <a:ext cx="9069355" cy="873572"/>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4. Data Analysis : We used our analytical capabilities to identify insights from our new dataset and to create visualizations to describe the insights</a:t>
            </a:r>
          </a:p>
        </p:txBody>
      </p:sp>
      <p:sp>
        <p:nvSpPr>
          <p:cNvPr id="9" name="TextBox 8">
            <a:extLst>
              <a:ext uri="{FF2B5EF4-FFF2-40B4-BE49-F238E27FC236}">
                <a16:creationId xmlns:a16="http://schemas.microsoft.com/office/drawing/2014/main" id="{A89367B9-9DCF-C22E-6B29-DD4E41D8D0A3}"/>
              </a:ext>
            </a:extLst>
          </p:cNvPr>
          <p:cNvSpPr txBox="1"/>
          <p:nvPr/>
        </p:nvSpPr>
        <p:spPr>
          <a:xfrm>
            <a:off x="1894114" y="5447998"/>
            <a:ext cx="9171992" cy="873572"/>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5. Uncover Insights : Finally, we applied these insights to create business decisions and recommendations for next steps.</a:t>
            </a:r>
          </a:p>
        </p:txBody>
      </p:sp>
    </p:spTree>
    <p:extLst>
      <p:ext uri="{BB962C8B-B14F-4D97-AF65-F5344CB8AC3E}">
        <p14:creationId xmlns:p14="http://schemas.microsoft.com/office/powerpoint/2010/main" val="2945311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38D1A5-7F9B-6AE2-ECDE-DC93D1D6C010}"/>
              </a:ext>
            </a:extLst>
          </p:cNvPr>
          <p:cNvSpPr txBox="1"/>
          <p:nvPr/>
        </p:nvSpPr>
        <p:spPr>
          <a:xfrm>
            <a:off x="1838131" y="102637"/>
            <a:ext cx="1147665" cy="76944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4400" dirty="0">
                <a:latin typeface="Britannic Bold" panose="020B0903060703020204" pitchFamily="34" charset="0"/>
              </a:rPr>
              <a:t>SQL</a:t>
            </a:r>
          </a:p>
        </p:txBody>
      </p:sp>
      <p:sp>
        <p:nvSpPr>
          <p:cNvPr id="2" name="TextBox 1">
            <a:extLst>
              <a:ext uri="{FF2B5EF4-FFF2-40B4-BE49-F238E27FC236}">
                <a16:creationId xmlns:a16="http://schemas.microsoft.com/office/drawing/2014/main" id="{1FCEACA3-28F0-9D40-15BF-9770E896CF28}"/>
              </a:ext>
            </a:extLst>
          </p:cNvPr>
          <p:cNvSpPr txBox="1"/>
          <p:nvPr/>
        </p:nvSpPr>
        <p:spPr>
          <a:xfrm>
            <a:off x="1838131" y="974715"/>
            <a:ext cx="2080726"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00" dirty="0">
                <a:latin typeface="Times New Roman" panose="02020603050405020304" pitchFamily="18" charset="0"/>
                <a:cs typeface="Times New Roman" panose="02020603050405020304" pitchFamily="18" charset="0"/>
              </a:rPr>
              <a:t>LEAD TABLE</a:t>
            </a:r>
          </a:p>
        </p:txBody>
      </p:sp>
      <p:pic>
        <p:nvPicPr>
          <p:cNvPr id="5" name="Picture 4">
            <a:extLst>
              <a:ext uri="{FF2B5EF4-FFF2-40B4-BE49-F238E27FC236}">
                <a16:creationId xmlns:a16="http://schemas.microsoft.com/office/drawing/2014/main" id="{BE4E1AB1-0AD8-ACC7-24A2-9A3546BF7EFC}"/>
              </a:ext>
            </a:extLst>
          </p:cNvPr>
          <p:cNvPicPr>
            <a:picLocks noChangeAspect="1"/>
          </p:cNvPicPr>
          <p:nvPr/>
        </p:nvPicPr>
        <p:blipFill>
          <a:blip r:embed="rId2"/>
          <a:stretch>
            <a:fillRect/>
          </a:stretch>
        </p:blipFill>
        <p:spPr>
          <a:xfrm>
            <a:off x="1838131" y="1735361"/>
            <a:ext cx="3581710" cy="579170"/>
          </a:xfrm>
          <a:prstGeom prst="rect">
            <a:avLst/>
          </a:prstGeom>
        </p:spPr>
      </p:pic>
      <p:pic>
        <p:nvPicPr>
          <p:cNvPr id="7" name="Picture 6">
            <a:extLst>
              <a:ext uri="{FF2B5EF4-FFF2-40B4-BE49-F238E27FC236}">
                <a16:creationId xmlns:a16="http://schemas.microsoft.com/office/drawing/2014/main" id="{8E8B2055-A0F3-E86C-E9DF-66DE931BCCC9}"/>
              </a:ext>
            </a:extLst>
          </p:cNvPr>
          <p:cNvPicPr>
            <a:picLocks noChangeAspect="1"/>
          </p:cNvPicPr>
          <p:nvPr/>
        </p:nvPicPr>
        <p:blipFill>
          <a:blip r:embed="rId3"/>
          <a:stretch>
            <a:fillRect/>
          </a:stretch>
        </p:blipFill>
        <p:spPr>
          <a:xfrm>
            <a:off x="1838131" y="2496715"/>
            <a:ext cx="4480948" cy="1127858"/>
          </a:xfrm>
          <a:prstGeom prst="rect">
            <a:avLst/>
          </a:prstGeom>
        </p:spPr>
      </p:pic>
      <p:pic>
        <p:nvPicPr>
          <p:cNvPr id="9" name="Picture 8">
            <a:extLst>
              <a:ext uri="{FF2B5EF4-FFF2-40B4-BE49-F238E27FC236}">
                <a16:creationId xmlns:a16="http://schemas.microsoft.com/office/drawing/2014/main" id="{9496EAD1-89B7-DC66-5B84-BEDC9D8EA247}"/>
              </a:ext>
            </a:extLst>
          </p:cNvPr>
          <p:cNvPicPr>
            <a:picLocks noChangeAspect="1"/>
          </p:cNvPicPr>
          <p:nvPr/>
        </p:nvPicPr>
        <p:blipFill>
          <a:blip r:embed="rId4"/>
          <a:stretch>
            <a:fillRect/>
          </a:stretch>
        </p:blipFill>
        <p:spPr>
          <a:xfrm>
            <a:off x="1838131" y="3846310"/>
            <a:ext cx="5334462" cy="990686"/>
          </a:xfrm>
          <a:prstGeom prst="rect">
            <a:avLst/>
          </a:prstGeom>
        </p:spPr>
      </p:pic>
      <p:pic>
        <p:nvPicPr>
          <p:cNvPr id="11" name="Picture 10">
            <a:extLst>
              <a:ext uri="{FF2B5EF4-FFF2-40B4-BE49-F238E27FC236}">
                <a16:creationId xmlns:a16="http://schemas.microsoft.com/office/drawing/2014/main" id="{CB55F534-BE1D-40D8-2B86-C4B90FA05C69}"/>
              </a:ext>
            </a:extLst>
          </p:cNvPr>
          <p:cNvPicPr>
            <a:picLocks noChangeAspect="1"/>
          </p:cNvPicPr>
          <p:nvPr/>
        </p:nvPicPr>
        <p:blipFill>
          <a:blip r:embed="rId5"/>
          <a:stretch>
            <a:fillRect/>
          </a:stretch>
        </p:blipFill>
        <p:spPr>
          <a:xfrm>
            <a:off x="1838131" y="5038957"/>
            <a:ext cx="5121084" cy="708721"/>
          </a:xfrm>
          <a:prstGeom prst="rect">
            <a:avLst/>
          </a:prstGeom>
        </p:spPr>
      </p:pic>
      <p:pic>
        <p:nvPicPr>
          <p:cNvPr id="19" name="Picture 18">
            <a:extLst>
              <a:ext uri="{FF2B5EF4-FFF2-40B4-BE49-F238E27FC236}">
                <a16:creationId xmlns:a16="http://schemas.microsoft.com/office/drawing/2014/main" id="{822A50F3-A5DC-862C-A285-52AB445198D7}"/>
              </a:ext>
            </a:extLst>
          </p:cNvPr>
          <p:cNvPicPr>
            <a:picLocks noChangeAspect="1"/>
          </p:cNvPicPr>
          <p:nvPr/>
        </p:nvPicPr>
        <p:blipFill>
          <a:blip r:embed="rId6"/>
          <a:stretch>
            <a:fillRect/>
          </a:stretch>
        </p:blipFill>
        <p:spPr>
          <a:xfrm>
            <a:off x="8550588" y="3842468"/>
            <a:ext cx="1928150" cy="705152"/>
          </a:xfrm>
          <a:prstGeom prst="rect">
            <a:avLst/>
          </a:prstGeom>
        </p:spPr>
      </p:pic>
      <p:pic>
        <p:nvPicPr>
          <p:cNvPr id="23" name="Picture 22">
            <a:extLst>
              <a:ext uri="{FF2B5EF4-FFF2-40B4-BE49-F238E27FC236}">
                <a16:creationId xmlns:a16="http://schemas.microsoft.com/office/drawing/2014/main" id="{D303754C-F42C-2833-C424-729BEF87B06E}"/>
              </a:ext>
            </a:extLst>
          </p:cNvPr>
          <p:cNvPicPr>
            <a:picLocks noChangeAspect="1"/>
          </p:cNvPicPr>
          <p:nvPr/>
        </p:nvPicPr>
        <p:blipFill>
          <a:blip r:embed="rId7"/>
          <a:stretch>
            <a:fillRect/>
          </a:stretch>
        </p:blipFill>
        <p:spPr>
          <a:xfrm>
            <a:off x="8550588" y="5004125"/>
            <a:ext cx="2159660" cy="623646"/>
          </a:xfrm>
          <a:prstGeom prst="rect">
            <a:avLst/>
          </a:prstGeom>
        </p:spPr>
      </p:pic>
      <p:pic>
        <p:nvPicPr>
          <p:cNvPr id="27" name="Picture 26">
            <a:extLst>
              <a:ext uri="{FF2B5EF4-FFF2-40B4-BE49-F238E27FC236}">
                <a16:creationId xmlns:a16="http://schemas.microsoft.com/office/drawing/2014/main" id="{2DA372C7-4A3D-A200-04A9-42C8A7B534EC}"/>
              </a:ext>
            </a:extLst>
          </p:cNvPr>
          <p:cNvPicPr>
            <a:picLocks noChangeAspect="1"/>
          </p:cNvPicPr>
          <p:nvPr/>
        </p:nvPicPr>
        <p:blipFill>
          <a:blip r:embed="rId8"/>
          <a:stretch>
            <a:fillRect/>
          </a:stretch>
        </p:blipFill>
        <p:spPr>
          <a:xfrm>
            <a:off x="8550588" y="1872959"/>
            <a:ext cx="1389772" cy="623756"/>
          </a:xfrm>
          <a:prstGeom prst="rect">
            <a:avLst/>
          </a:prstGeom>
        </p:spPr>
      </p:pic>
      <p:sp>
        <p:nvSpPr>
          <p:cNvPr id="30" name="TextBox 29">
            <a:extLst>
              <a:ext uri="{FF2B5EF4-FFF2-40B4-BE49-F238E27FC236}">
                <a16:creationId xmlns:a16="http://schemas.microsoft.com/office/drawing/2014/main" id="{9AC1654A-F438-1145-E6A4-DE7C0166E278}"/>
              </a:ext>
            </a:extLst>
          </p:cNvPr>
          <p:cNvSpPr txBox="1"/>
          <p:nvPr/>
        </p:nvSpPr>
        <p:spPr>
          <a:xfrm>
            <a:off x="1488355" y="1879889"/>
            <a:ext cx="349776" cy="369332"/>
          </a:xfrm>
          <a:prstGeom prst="rect">
            <a:avLst/>
          </a:prstGeom>
          <a:noFill/>
        </p:spPr>
        <p:txBody>
          <a:bodyPr wrap="none" rtlCol="0">
            <a:spAutoFit/>
          </a:bodyPr>
          <a:lstStyle/>
          <a:p>
            <a:r>
              <a:rPr lang="en-US" dirty="0"/>
              <a:t>1.</a:t>
            </a:r>
          </a:p>
        </p:txBody>
      </p:sp>
      <p:sp>
        <p:nvSpPr>
          <p:cNvPr id="31" name="TextBox 30">
            <a:extLst>
              <a:ext uri="{FF2B5EF4-FFF2-40B4-BE49-F238E27FC236}">
                <a16:creationId xmlns:a16="http://schemas.microsoft.com/office/drawing/2014/main" id="{634CF3D8-7098-12DE-BB99-F0D01D8FFE3C}"/>
              </a:ext>
            </a:extLst>
          </p:cNvPr>
          <p:cNvSpPr txBox="1"/>
          <p:nvPr/>
        </p:nvSpPr>
        <p:spPr>
          <a:xfrm>
            <a:off x="1490749" y="2928409"/>
            <a:ext cx="364202" cy="369332"/>
          </a:xfrm>
          <a:prstGeom prst="rect">
            <a:avLst/>
          </a:prstGeom>
          <a:noFill/>
        </p:spPr>
        <p:txBody>
          <a:bodyPr wrap="none" rtlCol="0">
            <a:spAutoFit/>
          </a:bodyPr>
          <a:lstStyle/>
          <a:p>
            <a:r>
              <a:rPr lang="en-US" dirty="0"/>
              <a:t>2.</a:t>
            </a:r>
          </a:p>
        </p:txBody>
      </p:sp>
      <p:sp>
        <p:nvSpPr>
          <p:cNvPr id="32" name="TextBox 31">
            <a:extLst>
              <a:ext uri="{FF2B5EF4-FFF2-40B4-BE49-F238E27FC236}">
                <a16:creationId xmlns:a16="http://schemas.microsoft.com/office/drawing/2014/main" id="{1EF77DFB-CF81-8414-380A-BB81B47CF667}"/>
              </a:ext>
            </a:extLst>
          </p:cNvPr>
          <p:cNvSpPr txBox="1"/>
          <p:nvPr/>
        </p:nvSpPr>
        <p:spPr>
          <a:xfrm>
            <a:off x="1505175" y="4201260"/>
            <a:ext cx="349776" cy="369332"/>
          </a:xfrm>
          <a:prstGeom prst="rect">
            <a:avLst/>
          </a:prstGeom>
          <a:noFill/>
        </p:spPr>
        <p:txBody>
          <a:bodyPr wrap="none" rtlCol="0">
            <a:spAutoFit/>
          </a:bodyPr>
          <a:lstStyle/>
          <a:p>
            <a:r>
              <a:rPr lang="en-US" dirty="0"/>
              <a:t>3.</a:t>
            </a:r>
          </a:p>
        </p:txBody>
      </p:sp>
      <p:sp>
        <p:nvSpPr>
          <p:cNvPr id="33" name="TextBox 32">
            <a:extLst>
              <a:ext uri="{FF2B5EF4-FFF2-40B4-BE49-F238E27FC236}">
                <a16:creationId xmlns:a16="http://schemas.microsoft.com/office/drawing/2014/main" id="{299761FC-5BB1-FA40-B934-614414921120}"/>
              </a:ext>
            </a:extLst>
          </p:cNvPr>
          <p:cNvSpPr txBox="1"/>
          <p:nvPr/>
        </p:nvSpPr>
        <p:spPr>
          <a:xfrm>
            <a:off x="1504315" y="5236115"/>
            <a:ext cx="364202" cy="369332"/>
          </a:xfrm>
          <a:prstGeom prst="rect">
            <a:avLst/>
          </a:prstGeom>
          <a:noFill/>
        </p:spPr>
        <p:txBody>
          <a:bodyPr wrap="none" rtlCol="0">
            <a:spAutoFit/>
          </a:bodyPr>
          <a:lstStyle/>
          <a:p>
            <a:r>
              <a:rPr lang="en-US" dirty="0"/>
              <a:t>4.</a:t>
            </a:r>
          </a:p>
        </p:txBody>
      </p:sp>
      <p:sp>
        <p:nvSpPr>
          <p:cNvPr id="34" name="TextBox 33">
            <a:extLst>
              <a:ext uri="{FF2B5EF4-FFF2-40B4-BE49-F238E27FC236}">
                <a16:creationId xmlns:a16="http://schemas.microsoft.com/office/drawing/2014/main" id="{9437D5AE-FF81-C8DC-6A66-2917D5EE559C}"/>
              </a:ext>
            </a:extLst>
          </p:cNvPr>
          <p:cNvSpPr txBox="1"/>
          <p:nvPr/>
        </p:nvSpPr>
        <p:spPr>
          <a:xfrm>
            <a:off x="7527308" y="865068"/>
            <a:ext cx="1645354" cy="52322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800" dirty="0">
                <a:latin typeface="Times New Roman" panose="02020603050405020304" pitchFamily="18" charset="0"/>
                <a:cs typeface="Times New Roman" panose="02020603050405020304" pitchFamily="18" charset="0"/>
              </a:rPr>
              <a:t>OUTPUT</a:t>
            </a:r>
          </a:p>
        </p:txBody>
      </p:sp>
      <p:pic>
        <p:nvPicPr>
          <p:cNvPr id="36" name="Picture 35">
            <a:extLst>
              <a:ext uri="{FF2B5EF4-FFF2-40B4-BE49-F238E27FC236}">
                <a16:creationId xmlns:a16="http://schemas.microsoft.com/office/drawing/2014/main" id="{7B70FDEB-9B76-B93E-B6A9-FC9B3F11B4E7}"/>
              </a:ext>
            </a:extLst>
          </p:cNvPr>
          <p:cNvPicPr>
            <a:picLocks noChangeAspect="1"/>
          </p:cNvPicPr>
          <p:nvPr/>
        </p:nvPicPr>
        <p:blipFill>
          <a:blip r:embed="rId9"/>
          <a:stretch>
            <a:fillRect/>
          </a:stretch>
        </p:blipFill>
        <p:spPr>
          <a:xfrm>
            <a:off x="8550588" y="2836569"/>
            <a:ext cx="1711964" cy="623756"/>
          </a:xfrm>
          <a:prstGeom prst="rect">
            <a:avLst/>
          </a:prstGeom>
        </p:spPr>
      </p:pic>
      <p:sp>
        <p:nvSpPr>
          <p:cNvPr id="44" name="Arrow: Right 43">
            <a:extLst>
              <a:ext uri="{FF2B5EF4-FFF2-40B4-BE49-F238E27FC236}">
                <a16:creationId xmlns:a16="http://schemas.microsoft.com/office/drawing/2014/main" id="{672A055C-59AA-217B-62EE-E68CDBDD9337}"/>
              </a:ext>
            </a:extLst>
          </p:cNvPr>
          <p:cNvSpPr/>
          <p:nvPr/>
        </p:nvSpPr>
        <p:spPr>
          <a:xfrm>
            <a:off x="7634009" y="2011128"/>
            <a:ext cx="863215" cy="2532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3AB8EA85-7086-7BE9-8FC4-C76D78F14E4F}"/>
              </a:ext>
            </a:extLst>
          </p:cNvPr>
          <p:cNvSpPr/>
          <p:nvPr/>
        </p:nvSpPr>
        <p:spPr>
          <a:xfrm>
            <a:off x="7618547" y="3035528"/>
            <a:ext cx="863215" cy="2532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5C349073-AAC6-6D1F-9DAD-5ED0035EADFC}"/>
              </a:ext>
            </a:extLst>
          </p:cNvPr>
          <p:cNvSpPr/>
          <p:nvPr/>
        </p:nvSpPr>
        <p:spPr>
          <a:xfrm>
            <a:off x="7618547" y="4106725"/>
            <a:ext cx="863215" cy="2532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F1EEBE32-3D18-AAD9-BD26-73C2768CCD7E}"/>
              </a:ext>
            </a:extLst>
          </p:cNvPr>
          <p:cNvSpPr/>
          <p:nvPr/>
        </p:nvSpPr>
        <p:spPr>
          <a:xfrm>
            <a:off x="7634009" y="5189312"/>
            <a:ext cx="863215" cy="2532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212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9BCF42-C985-7B25-B427-6230CD2E998D}"/>
              </a:ext>
            </a:extLst>
          </p:cNvPr>
          <p:cNvPicPr>
            <a:picLocks noChangeAspect="1"/>
          </p:cNvPicPr>
          <p:nvPr/>
        </p:nvPicPr>
        <p:blipFill>
          <a:blip r:embed="rId2"/>
          <a:stretch>
            <a:fillRect/>
          </a:stretch>
        </p:blipFill>
        <p:spPr>
          <a:xfrm>
            <a:off x="1976224" y="2423736"/>
            <a:ext cx="4633362" cy="891617"/>
          </a:xfrm>
          <a:prstGeom prst="rect">
            <a:avLst/>
          </a:prstGeom>
        </p:spPr>
      </p:pic>
      <p:pic>
        <p:nvPicPr>
          <p:cNvPr id="5" name="Picture 4">
            <a:extLst>
              <a:ext uri="{FF2B5EF4-FFF2-40B4-BE49-F238E27FC236}">
                <a16:creationId xmlns:a16="http://schemas.microsoft.com/office/drawing/2014/main" id="{4C6DED48-F8A3-E53B-596C-CB57B33FF861}"/>
              </a:ext>
            </a:extLst>
          </p:cNvPr>
          <p:cNvPicPr>
            <a:picLocks noChangeAspect="1"/>
          </p:cNvPicPr>
          <p:nvPr/>
        </p:nvPicPr>
        <p:blipFill>
          <a:blip r:embed="rId3"/>
          <a:stretch>
            <a:fillRect/>
          </a:stretch>
        </p:blipFill>
        <p:spPr>
          <a:xfrm>
            <a:off x="1639104" y="4968551"/>
            <a:ext cx="4595258" cy="883997"/>
          </a:xfrm>
          <a:prstGeom prst="rect">
            <a:avLst/>
          </a:prstGeom>
        </p:spPr>
      </p:pic>
      <p:pic>
        <p:nvPicPr>
          <p:cNvPr id="6" name="Picture 5">
            <a:extLst>
              <a:ext uri="{FF2B5EF4-FFF2-40B4-BE49-F238E27FC236}">
                <a16:creationId xmlns:a16="http://schemas.microsoft.com/office/drawing/2014/main" id="{9CB1C154-31B3-1B84-92C3-4A76ED0EC4D4}"/>
              </a:ext>
            </a:extLst>
          </p:cNvPr>
          <p:cNvPicPr>
            <a:picLocks noChangeAspect="1"/>
          </p:cNvPicPr>
          <p:nvPr/>
        </p:nvPicPr>
        <p:blipFill>
          <a:blip r:embed="rId4"/>
          <a:stretch>
            <a:fillRect/>
          </a:stretch>
        </p:blipFill>
        <p:spPr>
          <a:xfrm>
            <a:off x="1882137" y="408556"/>
            <a:ext cx="5845047" cy="723963"/>
          </a:xfrm>
          <a:prstGeom prst="rect">
            <a:avLst/>
          </a:prstGeom>
        </p:spPr>
      </p:pic>
      <p:pic>
        <p:nvPicPr>
          <p:cNvPr id="7" name="Picture 6">
            <a:extLst>
              <a:ext uri="{FF2B5EF4-FFF2-40B4-BE49-F238E27FC236}">
                <a16:creationId xmlns:a16="http://schemas.microsoft.com/office/drawing/2014/main" id="{19C3B05D-7B64-250E-4051-6DFB90D50B65}"/>
              </a:ext>
            </a:extLst>
          </p:cNvPr>
          <p:cNvPicPr>
            <a:picLocks noChangeAspect="1"/>
          </p:cNvPicPr>
          <p:nvPr/>
        </p:nvPicPr>
        <p:blipFill>
          <a:blip r:embed="rId5"/>
          <a:stretch>
            <a:fillRect/>
          </a:stretch>
        </p:blipFill>
        <p:spPr>
          <a:xfrm>
            <a:off x="8716287" y="443927"/>
            <a:ext cx="2507898" cy="653220"/>
          </a:xfrm>
          <a:prstGeom prst="rect">
            <a:avLst/>
          </a:prstGeom>
        </p:spPr>
      </p:pic>
      <p:pic>
        <p:nvPicPr>
          <p:cNvPr id="9" name="Picture 8">
            <a:extLst>
              <a:ext uri="{FF2B5EF4-FFF2-40B4-BE49-F238E27FC236}">
                <a16:creationId xmlns:a16="http://schemas.microsoft.com/office/drawing/2014/main" id="{8CFD7973-7171-DC14-1937-A25C5DBF581C}"/>
              </a:ext>
            </a:extLst>
          </p:cNvPr>
          <p:cNvPicPr>
            <a:picLocks noChangeAspect="1"/>
          </p:cNvPicPr>
          <p:nvPr/>
        </p:nvPicPr>
        <p:blipFill>
          <a:blip r:embed="rId6"/>
          <a:stretch>
            <a:fillRect/>
          </a:stretch>
        </p:blipFill>
        <p:spPr>
          <a:xfrm>
            <a:off x="7104357" y="1320912"/>
            <a:ext cx="1991292" cy="3389139"/>
          </a:xfrm>
          <a:prstGeom prst="rect">
            <a:avLst/>
          </a:prstGeom>
        </p:spPr>
      </p:pic>
      <p:pic>
        <p:nvPicPr>
          <p:cNvPr id="11" name="Picture 10">
            <a:extLst>
              <a:ext uri="{FF2B5EF4-FFF2-40B4-BE49-F238E27FC236}">
                <a16:creationId xmlns:a16="http://schemas.microsoft.com/office/drawing/2014/main" id="{ABF9D557-B995-567F-6677-17947CAB5DEF}"/>
              </a:ext>
            </a:extLst>
          </p:cNvPr>
          <p:cNvPicPr>
            <a:picLocks noChangeAspect="1"/>
          </p:cNvPicPr>
          <p:nvPr/>
        </p:nvPicPr>
        <p:blipFill>
          <a:blip r:embed="rId7"/>
          <a:stretch>
            <a:fillRect/>
          </a:stretch>
        </p:blipFill>
        <p:spPr>
          <a:xfrm>
            <a:off x="9382723" y="3429000"/>
            <a:ext cx="2100637" cy="3347246"/>
          </a:xfrm>
          <a:prstGeom prst="rect">
            <a:avLst/>
          </a:prstGeom>
        </p:spPr>
      </p:pic>
      <p:sp>
        <p:nvSpPr>
          <p:cNvPr id="12" name="TextBox 11">
            <a:extLst>
              <a:ext uri="{FF2B5EF4-FFF2-40B4-BE49-F238E27FC236}">
                <a16:creationId xmlns:a16="http://schemas.microsoft.com/office/drawing/2014/main" id="{DBB92491-158F-88B7-1DC6-C39957B552F6}"/>
              </a:ext>
            </a:extLst>
          </p:cNvPr>
          <p:cNvSpPr txBox="1"/>
          <p:nvPr/>
        </p:nvSpPr>
        <p:spPr>
          <a:xfrm>
            <a:off x="1502675" y="482185"/>
            <a:ext cx="379462" cy="369332"/>
          </a:xfrm>
          <a:prstGeom prst="rect">
            <a:avLst/>
          </a:prstGeom>
          <a:noFill/>
        </p:spPr>
        <p:txBody>
          <a:bodyPr wrap="square" rtlCol="0">
            <a:spAutoFit/>
          </a:bodyPr>
          <a:lstStyle/>
          <a:p>
            <a:r>
              <a:rPr lang="en-US" dirty="0"/>
              <a:t>5.</a:t>
            </a:r>
          </a:p>
        </p:txBody>
      </p:sp>
      <p:sp>
        <p:nvSpPr>
          <p:cNvPr id="13" name="TextBox 12">
            <a:extLst>
              <a:ext uri="{FF2B5EF4-FFF2-40B4-BE49-F238E27FC236}">
                <a16:creationId xmlns:a16="http://schemas.microsoft.com/office/drawing/2014/main" id="{5C27A708-5FDA-7501-C330-B694E84BB203}"/>
              </a:ext>
            </a:extLst>
          </p:cNvPr>
          <p:cNvSpPr txBox="1"/>
          <p:nvPr/>
        </p:nvSpPr>
        <p:spPr>
          <a:xfrm>
            <a:off x="1514729" y="2758406"/>
            <a:ext cx="367408" cy="369332"/>
          </a:xfrm>
          <a:prstGeom prst="rect">
            <a:avLst/>
          </a:prstGeom>
          <a:noFill/>
        </p:spPr>
        <p:txBody>
          <a:bodyPr wrap="none" rtlCol="0">
            <a:spAutoFit/>
          </a:bodyPr>
          <a:lstStyle/>
          <a:p>
            <a:r>
              <a:rPr lang="en-US" dirty="0"/>
              <a:t>6.</a:t>
            </a:r>
          </a:p>
        </p:txBody>
      </p:sp>
      <p:sp>
        <p:nvSpPr>
          <p:cNvPr id="14" name="TextBox 13">
            <a:extLst>
              <a:ext uri="{FF2B5EF4-FFF2-40B4-BE49-F238E27FC236}">
                <a16:creationId xmlns:a16="http://schemas.microsoft.com/office/drawing/2014/main" id="{5698E896-E329-FA24-7B0E-44DA51F54B15}"/>
              </a:ext>
            </a:extLst>
          </p:cNvPr>
          <p:cNvSpPr txBox="1"/>
          <p:nvPr/>
        </p:nvSpPr>
        <p:spPr>
          <a:xfrm>
            <a:off x="1267467" y="5225883"/>
            <a:ext cx="494523" cy="369332"/>
          </a:xfrm>
          <a:prstGeom prst="rect">
            <a:avLst/>
          </a:prstGeom>
          <a:noFill/>
        </p:spPr>
        <p:txBody>
          <a:bodyPr wrap="square" rtlCol="0">
            <a:spAutoFit/>
          </a:bodyPr>
          <a:lstStyle/>
          <a:p>
            <a:r>
              <a:rPr lang="en-US" dirty="0"/>
              <a:t>7.</a:t>
            </a:r>
          </a:p>
        </p:txBody>
      </p:sp>
      <p:sp>
        <p:nvSpPr>
          <p:cNvPr id="2" name="Arrow: Right 1">
            <a:extLst>
              <a:ext uri="{FF2B5EF4-FFF2-40B4-BE49-F238E27FC236}">
                <a16:creationId xmlns:a16="http://schemas.microsoft.com/office/drawing/2014/main" id="{B1204CD5-4E4E-7898-9E68-51302BDF19C3}"/>
              </a:ext>
            </a:extLst>
          </p:cNvPr>
          <p:cNvSpPr/>
          <p:nvPr/>
        </p:nvSpPr>
        <p:spPr>
          <a:xfrm>
            <a:off x="7859432" y="666851"/>
            <a:ext cx="724607" cy="207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33096693-A5E4-87C0-0782-BD093C963FBA}"/>
              </a:ext>
            </a:extLst>
          </p:cNvPr>
          <p:cNvSpPr/>
          <p:nvPr/>
        </p:nvSpPr>
        <p:spPr>
          <a:xfrm>
            <a:off x="6579886" y="2874699"/>
            <a:ext cx="474793" cy="140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4371192B-7264-C355-6C63-0279ADF3DEB5}"/>
              </a:ext>
            </a:extLst>
          </p:cNvPr>
          <p:cNvSpPr/>
          <p:nvPr/>
        </p:nvSpPr>
        <p:spPr>
          <a:xfrm>
            <a:off x="8100003" y="5156496"/>
            <a:ext cx="1080935" cy="4762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6485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39922-E250-14D2-2CE0-93E7A9DB6C43}"/>
              </a:ext>
            </a:extLst>
          </p:cNvPr>
          <p:cNvSpPr txBox="1"/>
          <p:nvPr/>
        </p:nvSpPr>
        <p:spPr>
          <a:xfrm>
            <a:off x="1974008" y="595283"/>
            <a:ext cx="2239217" cy="40011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sz="2000" dirty="0">
                <a:latin typeface="Britannic Bold" panose="020B0903060703020204" pitchFamily="34" charset="0"/>
              </a:rPr>
              <a:t>LEAD DASHBOARD</a:t>
            </a:r>
          </a:p>
        </p:txBody>
      </p:sp>
      <p:graphicFrame>
        <p:nvGraphicFramePr>
          <p:cNvPr id="32" name="Object 31">
            <a:extLst>
              <a:ext uri="{FF2B5EF4-FFF2-40B4-BE49-F238E27FC236}">
                <a16:creationId xmlns:a16="http://schemas.microsoft.com/office/drawing/2014/main" id="{417AFF7C-A7F6-25E1-6C3F-8ED9A73B1DC6}"/>
              </a:ext>
            </a:extLst>
          </p:cNvPr>
          <p:cNvGraphicFramePr>
            <a:graphicFrameLocks noChangeAspect="1"/>
          </p:cNvGraphicFramePr>
          <p:nvPr>
            <p:extLst>
              <p:ext uri="{D42A27DB-BD31-4B8C-83A1-F6EECF244321}">
                <p14:modId xmlns:p14="http://schemas.microsoft.com/office/powerpoint/2010/main" val="3523774967"/>
              </p:ext>
            </p:extLst>
          </p:nvPr>
        </p:nvGraphicFramePr>
        <p:xfrm>
          <a:off x="0" y="1005583"/>
          <a:ext cx="12187246" cy="5852417"/>
        </p:xfrm>
        <a:graphic>
          <a:graphicData uri="http://schemas.openxmlformats.org/presentationml/2006/ole">
            <mc:AlternateContent xmlns:mc="http://schemas.openxmlformats.org/markup-compatibility/2006">
              <mc:Choice xmlns:v="urn:schemas-microsoft-com:vml" Requires="v">
                <p:oleObj name="Worksheet" r:id="rId2" imgW="13670493" imgH="4762563" progId="Excel.Sheet.12">
                  <p:embed/>
                </p:oleObj>
              </mc:Choice>
              <mc:Fallback>
                <p:oleObj name="Worksheet" r:id="rId2" imgW="13670493" imgH="4762563" progId="Excel.Sheet.12">
                  <p:embed/>
                  <p:pic>
                    <p:nvPicPr>
                      <p:cNvPr id="0" name=""/>
                      <p:cNvPicPr/>
                      <p:nvPr/>
                    </p:nvPicPr>
                    <p:blipFill>
                      <a:blip r:embed="rId3"/>
                      <a:stretch>
                        <a:fillRect/>
                      </a:stretch>
                    </p:blipFill>
                    <p:spPr>
                      <a:xfrm>
                        <a:off x="0" y="1005583"/>
                        <a:ext cx="12187246" cy="5852417"/>
                      </a:xfrm>
                      <a:prstGeom prst="rect">
                        <a:avLst/>
                      </a:prstGeom>
                    </p:spPr>
                  </p:pic>
                </p:oleObj>
              </mc:Fallback>
            </mc:AlternateContent>
          </a:graphicData>
        </a:graphic>
      </p:graphicFrame>
      <p:sp>
        <p:nvSpPr>
          <p:cNvPr id="33" name="TextBox 32">
            <a:extLst>
              <a:ext uri="{FF2B5EF4-FFF2-40B4-BE49-F238E27FC236}">
                <a16:creationId xmlns:a16="http://schemas.microsoft.com/office/drawing/2014/main" id="{3C4D117D-D918-63F6-94EE-649A21384EBD}"/>
              </a:ext>
            </a:extLst>
          </p:cNvPr>
          <p:cNvSpPr txBox="1"/>
          <p:nvPr/>
        </p:nvSpPr>
        <p:spPr>
          <a:xfrm>
            <a:off x="2071396" y="176317"/>
            <a:ext cx="2410408"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dirty="0">
                <a:latin typeface="Britannic Bold" panose="020B0903060703020204" pitchFamily="34" charset="0"/>
              </a:rPr>
              <a:t>EXCEL DASHBOARD</a:t>
            </a:r>
          </a:p>
        </p:txBody>
      </p:sp>
    </p:spTree>
    <p:extLst>
      <p:ext uri="{BB962C8B-B14F-4D97-AF65-F5344CB8AC3E}">
        <p14:creationId xmlns:p14="http://schemas.microsoft.com/office/powerpoint/2010/main" val="254699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7AB31E-3FDD-4FAA-51F0-89F4740B5E59}"/>
              </a:ext>
            </a:extLst>
          </p:cNvPr>
          <p:cNvSpPr txBox="1"/>
          <p:nvPr/>
        </p:nvSpPr>
        <p:spPr>
          <a:xfrm>
            <a:off x="1698170" y="229262"/>
            <a:ext cx="4516018" cy="52322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sz="2800" dirty="0">
                <a:latin typeface="Britannic Bold" panose="020B0903060703020204" pitchFamily="34" charset="0"/>
              </a:rPr>
              <a:t>OPPORTUNITY DASHBOARD</a:t>
            </a:r>
          </a:p>
        </p:txBody>
      </p:sp>
      <p:graphicFrame>
        <p:nvGraphicFramePr>
          <p:cNvPr id="21" name="Object 20">
            <a:extLst>
              <a:ext uri="{FF2B5EF4-FFF2-40B4-BE49-F238E27FC236}">
                <a16:creationId xmlns:a16="http://schemas.microsoft.com/office/drawing/2014/main" id="{D27110B2-4E33-CF06-85DE-79A7BA2DE7BD}"/>
              </a:ext>
            </a:extLst>
          </p:cNvPr>
          <p:cNvGraphicFramePr>
            <a:graphicFrameLocks noChangeAspect="1"/>
          </p:cNvGraphicFramePr>
          <p:nvPr>
            <p:extLst>
              <p:ext uri="{D42A27DB-BD31-4B8C-83A1-F6EECF244321}">
                <p14:modId xmlns:p14="http://schemas.microsoft.com/office/powerpoint/2010/main" val="2934503302"/>
              </p:ext>
            </p:extLst>
          </p:nvPr>
        </p:nvGraphicFramePr>
        <p:xfrm>
          <a:off x="0" y="983324"/>
          <a:ext cx="12192000" cy="5885238"/>
        </p:xfrm>
        <a:graphic>
          <a:graphicData uri="http://schemas.openxmlformats.org/presentationml/2006/ole">
            <mc:AlternateContent xmlns:mc="http://schemas.openxmlformats.org/markup-compatibility/2006">
              <mc:Choice xmlns:v="urn:schemas-microsoft-com:vml" Requires="v">
                <p:oleObj name="Worksheet" r:id="rId2" imgW="14028597" imgH="7139814" progId="Excel.Sheet.12">
                  <p:embed/>
                </p:oleObj>
              </mc:Choice>
              <mc:Fallback>
                <p:oleObj name="Worksheet" r:id="rId2" imgW="14028597" imgH="7139814" progId="Excel.Sheet.12">
                  <p:embed/>
                  <p:pic>
                    <p:nvPicPr>
                      <p:cNvPr id="0" name=""/>
                      <p:cNvPicPr/>
                      <p:nvPr/>
                    </p:nvPicPr>
                    <p:blipFill>
                      <a:blip r:embed="rId3"/>
                      <a:stretch>
                        <a:fillRect/>
                      </a:stretch>
                    </p:blipFill>
                    <p:spPr>
                      <a:xfrm>
                        <a:off x="0" y="983324"/>
                        <a:ext cx="12192000" cy="5885238"/>
                      </a:xfrm>
                      <a:prstGeom prst="rect">
                        <a:avLst/>
                      </a:prstGeom>
                    </p:spPr>
                  </p:pic>
                </p:oleObj>
              </mc:Fallback>
            </mc:AlternateContent>
          </a:graphicData>
        </a:graphic>
      </p:graphicFrame>
    </p:spTree>
    <p:extLst>
      <p:ext uri="{BB962C8B-B14F-4D97-AF65-F5344CB8AC3E}">
        <p14:creationId xmlns:p14="http://schemas.microsoft.com/office/powerpoint/2010/main" val="170060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2" descr="Lead Dashboard">
            <a:extLst>
              <a:ext uri="{FF2B5EF4-FFF2-40B4-BE49-F238E27FC236}">
                <a16:creationId xmlns:a16="http://schemas.microsoft.com/office/drawing/2014/main" id="{BD152772-5DFA-CB84-DC1B-6F2974A5B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5069"/>
            <a:ext cx="12192000" cy="5952930"/>
          </a:xfrm>
          <a:prstGeom prst="rect">
            <a:avLst/>
          </a:prstGeom>
        </p:spPr>
      </p:pic>
      <p:sp>
        <p:nvSpPr>
          <p:cNvPr id="3" name="TextBox 2">
            <a:extLst>
              <a:ext uri="{FF2B5EF4-FFF2-40B4-BE49-F238E27FC236}">
                <a16:creationId xmlns:a16="http://schemas.microsoft.com/office/drawing/2014/main" id="{5B8B61F6-4D7A-1524-4568-1A47E58C2DA2}"/>
              </a:ext>
            </a:extLst>
          </p:cNvPr>
          <p:cNvSpPr txBox="1"/>
          <p:nvPr/>
        </p:nvSpPr>
        <p:spPr>
          <a:xfrm>
            <a:off x="1707502" y="83011"/>
            <a:ext cx="246328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a:latin typeface="Britannic Bold" panose="020B0903060703020204" pitchFamily="34" charset="0"/>
              </a:rPr>
              <a:t>TABLEAU DASHBOARD</a:t>
            </a:r>
          </a:p>
        </p:txBody>
      </p:sp>
      <p:sp>
        <p:nvSpPr>
          <p:cNvPr id="4" name="TextBox 3">
            <a:extLst>
              <a:ext uri="{FF2B5EF4-FFF2-40B4-BE49-F238E27FC236}">
                <a16:creationId xmlns:a16="http://schemas.microsoft.com/office/drawing/2014/main" id="{C4F0DD16-9BAC-6F9B-B491-89C73E7A3F7E}"/>
              </a:ext>
            </a:extLst>
          </p:cNvPr>
          <p:cNvSpPr txBox="1"/>
          <p:nvPr/>
        </p:nvSpPr>
        <p:spPr>
          <a:xfrm>
            <a:off x="1707502" y="504959"/>
            <a:ext cx="2239217" cy="40011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sz="2000" dirty="0">
                <a:latin typeface="Britannic Bold" panose="020B0903060703020204" pitchFamily="34" charset="0"/>
              </a:rPr>
              <a:t>LEAD DASHBOARD</a:t>
            </a:r>
          </a:p>
        </p:txBody>
      </p:sp>
    </p:spTree>
    <p:extLst>
      <p:ext uri="{BB962C8B-B14F-4D97-AF65-F5344CB8AC3E}">
        <p14:creationId xmlns:p14="http://schemas.microsoft.com/office/powerpoint/2010/main" val="22269638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346</TotalTime>
  <Words>550</Words>
  <Application>Microsoft Office PowerPoint</Application>
  <PresentationFormat>Widescreen</PresentationFormat>
  <Paragraphs>58</Paragraphs>
  <Slides>15</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1" baseType="lpstr">
      <vt:lpstr>Arial</vt:lpstr>
      <vt:lpstr>Britannic Bold</vt:lpstr>
      <vt:lpstr>Corbel</vt:lpstr>
      <vt:lpstr>Times New Roman</vt:lpstr>
      <vt:lpstr>Parallax</vt:lpstr>
      <vt:lpstr>Worksheet</vt:lpstr>
      <vt:lpstr>SALESFORCE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Harshal Thote</dc:creator>
  <cp:lastModifiedBy>Harshal Thote</cp:lastModifiedBy>
  <cp:revision>22</cp:revision>
  <dcterms:created xsi:type="dcterms:W3CDTF">2023-02-18T16:39:28Z</dcterms:created>
  <dcterms:modified xsi:type="dcterms:W3CDTF">2023-02-21T06:45:30Z</dcterms:modified>
</cp:coreProperties>
</file>